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8" r:id="rId1"/>
  </p:sldMasterIdLst>
  <p:notesMasterIdLst>
    <p:notesMasterId r:id="rId11"/>
  </p:notesMasterIdLst>
  <p:sldIdLst>
    <p:sldId id="256" r:id="rId2"/>
    <p:sldId id="258" r:id="rId3"/>
    <p:sldId id="267" r:id="rId4"/>
    <p:sldId id="268" r:id="rId5"/>
    <p:sldId id="259" r:id="rId6"/>
    <p:sldId id="260" r:id="rId7"/>
    <p:sldId id="262" r:id="rId8"/>
    <p:sldId id="265" r:id="rId9"/>
    <p:sldId id="269" r:id="rId10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le Maschette" initials="DM" lastIdx="1" clrIdx="0">
    <p:extLst>
      <p:ext uri="{19B8F6BF-5375-455C-9EA6-DF929625EA0E}">
        <p15:presenceInfo xmlns:p15="http://schemas.microsoft.com/office/powerpoint/2012/main" userId="Dale Maschette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CFD0B"/>
    <a:srgbClr val="48D302"/>
    <a:srgbClr val="277006"/>
    <a:srgbClr val="248982"/>
    <a:srgbClr val="77A477"/>
    <a:srgbClr val="E44E09"/>
    <a:srgbClr val="CC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8061378-0578-4513-A41D-C6E24FC2F262}">
  <a:tblStyle styleId="{08061378-0578-4513-A41D-C6E24FC2F26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6" autoAdjust="0"/>
    <p:restoredTop sz="94660"/>
  </p:normalViewPr>
  <p:slideViewPr>
    <p:cSldViewPr snapToGrid="0">
      <p:cViewPr varScale="1">
        <p:scale>
          <a:sx n="152" d="100"/>
          <a:sy n="152" d="100"/>
        </p:scale>
        <p:origin x="480" y="1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9-30T23:02:45.389" idx="1">
    <p:pos x="10" y="10"/>
    <p:text>https://www.youtube.com/watch?time_continue=7&amp;v=vVX-PrBRtTY</p:text>
    <p:extLst>
      <p:ext uri="{C676402C-5697-4E1C-873F-D02D1690AC5C}">
        <p15:threadingInfo xmlns:p15="http://schemas.microsoft.com/office/powerpoint/2012/main" timeZoneBias="-60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61012506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Shape 3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Shape 3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345832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Shape 3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Shape 3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AU" dirty="0" smtClean="0"/>
              <a:t>Mike is in Europe.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334611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Shape 3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Shape 3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AU" dirty="0" smtClean="0"/>
              <a:t>To make a publication quality polar</a:t>
            </a:r>
            <a:r>
              <a:rPr lang="en-AU" baseline="0" dirty="0" smtClean="0"/>
              <a:t> map averages 100-150 lines of code. Normal projections are like a plot, x along the bottom y going up. A polar projection is y in every direction and x in circles. You end up with corners which are useless. 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185827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Shape 3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Shape 3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AU" dirty="0" smtClean="0"/>
              <a:t>So I walked into</a:t>
            </a:r>
            <a:r>
              <a:rPr lang="en-AU" baseline="0" dirty="0" smtClean="0"/>
              <a:t> mikes office complaining “why cant I make circle rasters” he sent me a bunch of code which did the job, the next day he came into my office and said scrap all that I wrote a sweet function. It basically says if it falls outside of the area wanted make it NA, thus giving a sweet circle raster layer.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968731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Shape 37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Shape 3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AU" dirty="0" smtClean="0"/>
              <a:t>Once</a:t>
            </a:r>
            <a:r>
              <a:rPr lang="en-AU" baseline="0" dirty="0" smtClean="0"/>
              <a:t> we had a round map we started adding layers and then through them all in a package so you could make these maps with one line of code instead of 150. There is also </a:t>
            </a:r>
            <a:r>
              <a:rPr lang="en-AU" baseline="0" dirty="0" err="1" smtClean="0"/>
              <a:t>SOmanagement</a:t>
            </a:r>
            <a:r>
              <a:rPr lang="en-AU" baseline="0" dirty="0" smtClean="0"/>
              <a:t> which has all the management boundaries in the Southern ocean. There will be functionality for other round legends, I thought I had finished, turns out I didn’t so I will do it soon.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091533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Shape 4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Shape 4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AU" dirty="0" smtClean="0"/>
              <a:t>I implore you</a:t>
            </a:r>
            <a:r>
              <a:rPr lang="en-AU" baseline="0" dirty="0" smtClean="0"/>
              <a:t> if you are building functions to put things on maps, please test them on a polar projection.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130769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 rot="10800000" flipH="1">
            <a:off x="3919993" y="3977033"/>
            <a:ext cx="1303500" cy="11283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lin ang="6983783" scaled="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" name="Shape 11"/>
          <p:cNvSpPr/>
          <p:nvPr/>
        </p:nvSpPr>
        <p:spPr>
          <a:xfrm rot="5400000">
            <a:off x="3809057" y="-81000"/>
            <a:ext cx="1525500" cy="17616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" name="Shape 12"/>
          <p:cNvSpPr txBox="1">
            <a:spLocks noGrp="1"/>
          </p:cNvSpPr>
          <p:nvPr>
            <p:ph type="ctrTitle"/>
          </p:nvPr>
        </p:nvSpPr>
        <p:spPr>
          <a:xfrm>
            <a:off x="1400175" y="1991825"/>
            <a:ext cx="63435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3" name="Shape 13"/>
          <p:cNvSpPr/>
          <p:nvPr/>
        </p:nvSpPr>
        <p:spPr>
          <a:xfrm rot="10800000" flipH="1">
            <a:off x="2809875" y="-172875"/>
            <a:ext cx="1111500" cy="9624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19BB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Shape 14"/>
          <p:cNvSpPr/>
          <p:nvPr/>
        </p:nvSpPr>
        <p:spPr>
          <a:xfrm rot="10800000" flipH="1">
            <a:off x="3602723" y="1360109"/>
            <a:ext cx="493800" cy="4275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Shape 15"/>
          <p:cNvSpPr/>
          <p:nvPr/>
        </p:nvSpPr>
        <p:spPr>
          <a:xfrm rot="10800000" flipH="1">
            <a:off x="5278915" y="855279"/>
            <a:ext cx="944700" cy="818100"/>
          </a:xfrm>
          <a:prstGeom prst="hexagon">
            <a:avLst>
              <a:gd name="adj" fmla="val 28678"/>
              <a:gd name="vf" fmla="val 115470"/>
            </a:avLst>
          </a:prstGeom>
          <a:noFill/>
          <a:ln w="76200" cap="flat" cmpd="sng">
            <a:solidFill>
              <a:srgbClr val="18476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Shape 16"/>
          <p:cNvSpPr/>
          <p:nvPr/>
        </p:nvSpPr>
        <p:spPr>
          <a:xfrm rot="10800000" flipH="1">
            <a:off x="5365799" y="352324"/>
            <a:ext cx="493800" cy="4272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00E1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" name="Shape 21"/>
          <p:cNvGrpSpPr/>
          <p:nvPr/>
        </p:nvGrpSpPr>
        <p:grpSpPr>
          <a:xfrm>
            <a:off x="4380526" y="515192"/>
            <a:ext cx="382958" cy="607111"/>
            <a:chOff x="6718575" y="2318625"/>
            <a:chExt cx="256950" cy="407375"/>
          </a:xfrm>
        </p:grpSpPr>
        <p:sp>
          <p:nvSpPr>
            <p:cNvPr id="22" name="Shape 22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Shape 23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Shape 24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0" t="0" r="0" b="0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Shape 25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Shape 26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0" t="0" r="0" b="0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Shape 27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Shape 28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0" t="0" r="0" b="0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Shape 29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0" t="0" r="0" b="0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" name="Shape 30"/>
          <p:cNvGrpSpPr/>
          <p:nvPr/>
        </p:nvGrpSpPr>
        <p:grpSpPr>
          <a:xfrm>
            <a:off x="3199464" y="902959"/>
            <a:ext cx="395018" cy="403297"/>
            <a:chOff x="3951850" y="2985350"/>
            <a:chExt cx="407950" cy="416500"/>
          </a:xfrm>
        </p:grpSpPr>
        <p:sp>
          <p:nvSpPr>
            <p:cNvPr id="31" name="Shape 31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0" t="0" r="0" b="0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Shape 32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0" t="0" r="0" b="0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Shape 33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0" t="0" r="0" b="0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Shape 34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0" t="0" r="0" b="0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" name="Shape 35"/>
          <p:cNvSpPr/>
          <p:nvPr/>
        </p:nvSpPr>
        <p:spPr>
          <a:xfrm rot="10800000" flipH="1">
            <a:off x="5010533" y="4576648"/>
            <a:ext cx="1032900" cy="8946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18476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Shape 36"/>
          <p:cNvSpPr/>
          <p:nvPr/>
        </p:nvSpPr>
        <p:spPr>
          <a:xfrm rot="10800000" flipH="1">
            <a:off x="5133679" y="4056450"/>
            <a:ext cx="540000" cy="4674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3292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Shape 37"/>
          <p:cNvSpPr/>
          <p:nvPr/>
        </p:nvSpPr>
        <p:spPr>
          <a:xfrm rot="10800000" flipH="1">
            <a:off x="3101709" y="3629719"/>
            <a:ext cx="1032900" cy="8940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Shape 38"/>
          <p:cNvSpPr/>
          <p:nvPr/>
        </p:nvSpPr>
        <p:spPr>
          <a:xfrm rot="10800000" flipH="1">
            <a:off x="3530384" y="4576662"/>
            <a:ext cx="452100" cy="3912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00E1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Shape 39"/>
          <p:cNvSpPr/>
          <p:nvPr/>
        </p:nvSpPr>
        <p:spPr>
          <a:xfrm>
            <a:off x="5370705" y="4867761"/>
            <a:ext cx="312503" cy="312484"/>
          </a:xfrm>
          <a:custGeom>
            <a:avLst/>
            <a:gdLst/>
            <a:ahLst/>
            <a:cxnLst/>
            <a:rect l="0" t="0" r="0" b="0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" name="Shape 40"/>
          <p:cNvGrpSpPr/>
          <p:nvPr/>
        </p:nvGrpSpPr>
        <p:grpSpPr>
          <a:xfrm>
            <a:off x="5772009" y="4056440"/>
            <a:ext cx="573943" cy="550550"/>
            <a:chOff x="5241175" y="4959100"/>
            <a:chExt cx="539775" cy="517775"/>
          </a:xfrm>
        </p:grpSpPr>
        <p:sp>
          <p:nvSpPr>
            <p:cNvPr id="41" name="Shape 41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0" t="0" r="0" b="0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Shape 42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0" t="0" r="0" b="0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Shape 43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0" t="0" r="0" b="0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Shape 44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0" t="0" r="0" b="0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Shape 45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0" t="0" r="0" b="0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Shape 46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0" t="0" r="0" b="0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570790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Subtitle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/>
          <p:nvPr/>
        </p:nvSpPr>
        <p:spPr>
          <a:xfrm rot="10800000" flipH="1">
            <a:off x="-94969" y="303826"/>
            <a:ext cx="1034700" cy="895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lin ang="6983783" scaled="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0" name="Shape 50"/>
          <p:cNvSpPr/>
          <p:nvPr/>
        </p:nvSpPr>
        <p:spPr>
          <a:xfrm rot="5400000">
            <a:off x="559400" y="1538825"/>
            <a:ext cx="1788000" cy="20646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1" name="Shape 51"/>
          <p:cNvSpPr txBox="1">
            <a:spLocks noGrp="1"/>
          </p:cNvSpPr>
          <p:nvPr>
            <p:ph type="ctrTitle"/>
          </p:nvPr>
        </p:nvSpPr>
        <p:spPr>
          <a:xfrm>
            <a:off x="2743200" y="1735750"/>
            <a:ext cx="56388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subTitle" idx="1"/>
          </p:nvPr>
        </p:nvSpPr>
        <p:spPr>
          <a:xfrm>
            <a:off x="2743200" y="2821004"/>
            <a:ext cx="56961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53" name="Shape 53"/>
          <p:cNvSpPr/>
          <p:nvPr/>
        </p:nvSpPr>
        <p:spPr>
          <a:xfrm rot="10800000" flipH="1">
            <a:off x="66674" y="3135425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9BB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Shape 54"/>
          <p:cNvSpPr/>
          <p:nvPr/>
        </p:nvSpPr>
        <p:spPr>
          <a:xfrm rot="10800000" flipH="1">
            <a:off x="828675" y="3516550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Shape 55"/>
          <p:cNvSpPr/>
          <p:nvPr/>
        </p:nvSpPr>
        <p:spPr>
          <a:xfrm rot="10800000" flipH="1">
            <a:off x="761999" y="877950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76200" cap="flat" cmpd="sng">
            <a:solidFill>
              <a:srgbClr val="18476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Shape 56"/>
          <p:cNvSpPr/>
          <p:nvPr/>
        </p:nvSpPr>
        <p:spPr>
          <a:xfrm rot="10800000" flipH="1">
            <a:off x="793851" y="4692801"/>
            <a:ext cx="517500" cy="4479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00E1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1" name="Shape 61"/>
          <p:cNvGrpSpPr/>
          <p:nvPr/>
        </p:nvGrpSpPr>
        <p:grpSpPr>
          <a:xfrm>
            <a:off x="305253" y="553856"/>
            <a:ext cx="247469" cy="392302"/>
            <a:chOff x="6718575" y="2318625"/>
            <a:chExt cx="256950" cy="407375"/>
          </a:xfrm>
        </p:grpSpPr>
        <p:sp>
          <p:nvSpPr>
            <p:cNvPr id="62" name="Shape 62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Shape 63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Shape 64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0" t="0" r="0" b="0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Shape 65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Shape 66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0" t="0" r="0" b="0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Shape 67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Shape 68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0" t="0" r="0" b="0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Shape 69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0" t="0" r="0" b="0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" name="Shape 70"/>
          <p:cNvGrpSpPr/>
          <p:nvPr/>
        </p:nvGrpSpPr>
        <p:grpSpPr>
          <a:xfrm>
            <a:off x="1419984" y="3634331"/>
            <a:ext cx="342882" cy="350068"/>
            <a:chOff x="3951850" y="2985350"/>
            <a:chExt cx="407950" cy="416500"/>
          </a:xfrm>
        </p:grpSpPr>
        <p:sp>
          <p:nvSpPr>
            <p:cNvPr id="71" name="Shape 71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0" t="0" r="0" b="0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Shape 72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0" t="0" r="0" b="0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Shape 73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0" t="0" r="0" b="0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Shape 74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0" t="0" r="0" b="0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5" name="Shape 75"/>
          <p:cNvSpPr/>
          <p:nvPr/>
        </p:nvSpPr>
        <p:spPr>
          <a:xfrm rot="10800000" flipH="1">
            <a:off x="733424" y="3936025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8476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Shape 76"/>
          <p:cNvSpPr/>
          <p:nvPr/>
        </p:nvSpPr>
        <p:spPr>
          <a:xfrm rot="10800000" flipH="1">
            <a:off x="738525" y="100850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3292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Shape 77"/>
          <p:cNvSpPr/>
          <p:nvPr/>
        </p:nvSpPr>
        <p:spPr>
          <a:xfrm rot="10800000" flipH="1">
            <a:off x="-291325" y="4148475"/>
            <a:ext cx="1182300" cy="10236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Shape 78"/>
          <p:cNvSpPr/>
          <p:nvPr/>
        </p:nvSpPr>
        <p:spPr>
          <a:xfrm rot="10800000" flipH="1">
            <a:off x="420725" y="-65225"/>
            <a:ext cx="358800" cy="3105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00E1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Shape 79"/>
          <p:cNvSpPr/>
          <p:nvPr/>
        </p:nvSpPr>
        <p:spPr>
          <a:xfrm>
            <a:off x="1019338" y="4167058"/>
            <a:ext cx="248073" cy="248058"/>
          </a:xfrm>
          <a:custGeom>
            <a:avLst/>
            <a:gdLst/>
            <a:ahLst/>
            <a:cxnLst/>
            <a:rect l="0" t="0" r="0" b="0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" name="Shape 80"/>
          <p:cNvGrpSpPr/>
          <p:nvPr/>
        </p:nvGrpSpPr>
        <p:grpSpPr>
          <a:xfrm>
            <a:off x="-50285" y="1452794"/>
            <a:ext cx="624844" cy="599376"/>
            <a:chOff x="5241175" y="4959100"/>
            <a:chExt cx="539775" cy="517775"/>
          </a:xfrm>
        </p:grpSpPr>
        <p:sp>
          <p:nvSpPr>
            <p:cNvPr id="81" name="Shape 81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0" t="0" r="0" b="0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Shape 82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0" t="0" r="0" b="0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Shape 83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0" t="0" r="0" b="0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Shape 84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0" t="0" r="0" b="0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Shape 85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0" t="0" r="0" b="0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Shape 86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0" t="0" r="0" b="0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7049454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/>
          <p:nvPr/>
        </p:nvSpPr>
        <p:spPr>
          <a:xfrm rot="10800000" flipH="1">
            <a:off x="-94969" y="619169"/>
            <a:ext cx="1034700" cy="895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lin ang="6983783" scaled="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0" name="Shape 90"/>
          <p:cNvSpPr/>
          <p:nvPr/>
        </p:nvSpPr>
        <p:spPr>
          <a:xfrm rot="5400000">
            <a:off x="499599" y="1905237"/>
            <a:ext cx="1146000" cy="13233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2051200" y="2085600"/>
            <a:ext cx="6282300" cy="81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Font typeface="Nixie One"/>
              <a:buChar char="◇"/>
              <a:defRPr sz="2400">
                <a:latin typeface="Nixie One"/>
                <a:ea typeface="Nixie One"/>
                <a:cs typeface="Nixie One"/>
                <a:sym typeface="Nixie One"/>
              </a:defRPr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￭"/>
              <a:defRPr sz="2400">
                <a:latin typeface="Nixie One"/>
                <a:ea typeface="Nixie One"/>
                <a:cs typeface="Nixie One"/>
                <a:sym typeface="Nixie One"/>
              </a:defRPr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￮"/>
              <a:defRPr sz="2400">
                <a:latin typeface="Nixie One"/>
                <a:ea typeface="Nixie One"/>
                <a:cs typeface="Nixie One"/>
                <a:sym typeface="Nixie One"/>
              </a:defRPr>
            </a:lvl3pPr>
            <a:lvl4pPr marL="1828800" lvl="3" indent="-3810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●"/>
              <a:defRPr sz="2400">
                <a:latin typeface="Nixie One"/>
                <a:ea typeface="Nixie One"/>
                <a:cs typeface="Nixie One"/>
                <a:sym typeface="Nixie One"/>
              </a:defRPr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○"/>
              <a:defRPr sz="2400">
                <a:latin typeface="Nixie One"/>
                <a:ea typeface="Nixie One"/>
                <a:cs typeface="Nixie One"/>
                <a:sym typeface="Nixie One"/>
              </a:defRPr>
            </a:lvl5pPr>
            <a:lvl6pPr marL="2743200" lvl="5" indent="-3810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■"/>
              <a:defRPr sz="2400">
                <a:latin typeface="Nixie One"/>
                <a:ea typeface="Nixie One"/>
                <a:cs typeface="Nixie One"/>
                <a:sym typeface="Nixie One"/>
              </a:defRPr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●"/>
              <a:defRPr sz="2400">
                <a:latin typeface="Nixie One"/>
                <a:ea typeface="Nixie One"/>
                <a:cs typeface="Nixie One"/>
                <a:sym typeface="Nixie One"/>
              </a:defRPr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○"/>
              <a:defRPr sz="2400">
                <a:latin typeface="Nixie One"/>
                <a:ea typeface="Nixie One"/>
                <a:cs typeface="Nixie One"/>
                <a:sym typeface="Nixie One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■"/>
              <a:defRPr sz="2400"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2" name="Shape 92"/>
          <p:cNvSpPr/>
          <p:nvPr/>
        </p:nvSpPr>
        <p:spPr>
          <a:xfrm rot="10800000" flipH="1">
            <a:off x="-123826" y="2811575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9BB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Shape 93"/>
          <p:cNvSpPr/>
          <p:nvPr/>
        </p:nvSpPr>
        <p:spPr>
          <a:xfrm rot="10800000" flipH="1">
            <a:off x="638175" y="3192700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Shape 94"/>
          <p:cNvSpPr/>
          <p:nvPr/>
        </p:nvSpPr>
        <p:spPr>
          <a:xfrm rot="10800000" flipH="1">
            <a:off x="752474" y="1201800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76200" cap="flat" cmpd="sng">
            <a:solidFill>
              <a:srgbClr val="18476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Shape 95"/>
          <p:cNvSpPr/>
          <p:nvPr/>
        </p:nvSpPr>
        <p:spPr>
          <a:xfrm rot="10800000" flipH="1">
            <a:off x="657225" y="4380175"/>
            <a:ext cx="358800" cy="3105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00E1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0" name="Shape 100"/>
          <p:cNvGrpSpPr/>
          <p:nvPr/>
        </p:nvGrpSpPr>
        <p:grpSpPr>
          <a:xfrm>
            <a:off x="295728" y="877706"/>
            <a:ext cx="247469" cy="392302"/>
            <a:chOff x="6718575" y="2318625"/>
            <a:chExt cx="256950" cy="407375"/>
          </a:xfrm>
        </p:grpSpPr>
        <p:sp>
          <p:nvSpPr>
            <p:cNvPr id="101" name="Shape 101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Shape 102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Shape 103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0" t="0" r="0" b="0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Shape 104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Shape 105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0" t="0" r="0" b="0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Shape 106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Shape 107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0" t="0" r="0" b="0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Shape 108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0" t="0" r="0" b="0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" name="Shape 109"/>
          <p:cNvGrpSpPr/>
          <p:nvPr/>
        </p:nvGrpSpPr>
        <p:grpSpPr>
          <a:xfrm>
            <a:off x="1229484" y="3310481"/>
            <a:ext cx="342882" cy="350068"/>
            <a:chOff x="3951850" y="2985350"/>
            <a:chExt cx="407950" cy="416500"/>
          </a:xfrm>
        </p:grpSpPr>
        <p:sp>
          <p:nvSpPr>
            <p:cNvPr id="110" name="Shape 110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0" t="0" r="0" b="0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Shape 111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0" t="0" r="0" b="0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Shape 112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0" t="0" r="0" b="0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Shape 113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0" t="0" r="0" b="0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4" name="Shape 114"/>
          <p:cNvSpPr/>
          <p:nvPr/>
        </p:nvSpPr>
        <p:spPr>
          <a:xfrm rot="10800000" flipH="1">
            <a:off x="542924" y="3612175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8476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Shape 115"/>
          <p:cNvSpPr/>
          <p:nvPr/>
        </p:nvSpPr>
        <p:spPr>
          <a:xfrm rot="10800000" flipH="1">
            <a:off x="729000" y="424700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3292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Shape 117"/>
          <p:cNvSpPr/>
          <p:nvPr/>
        </p:nvSpPr>
        <p:spPr>
          <a:xfrm rot="10800000" flipH="1">
            <a:off x="411200" y="258625"/>
            <a:ext cx="358800" cy="3105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00E1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Shape 118"/>
          <p:cNvSpPr/>
          <p:nvPr/>
        </p:nvSpPr>
        <p:spPr>
          <a:xfrm>
            <a:off x="828838" y="3843208"/>
            <a:ext cx="248073" cy="248058"/>
          </a:xfrm>
          <a:custGeom>
            <a:avLst/>
            <a:gdLst/>
            <a:ahLst/>
            <a:cxnLst/>
            <a:rect l="0" t="0" r="0" b="0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9" name="Shape 119"/>
          <p:cNvGrpSpPr/>
          <p:nvPr/>
        </p:nvGrpSpPr>
        <p:grpSpPr>
          <a:xfrm>
            <a:off x="67092" y="1681690"/>
            <a:ext cx="455624" cy="437054"/>
            <a:chOff x="5241175" y="4959100"/>
            <a:chExt cx="539775" cy="517775"/>
          </a:xfrm>
        </p:grpSpPr>
        <p:sp>
          <p:nvSpPr>
            <p:cNvPr id="120" name="Shape 120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0" t="0" r="0" b="0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Shape 121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0" t="0" r="0" b="0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Shape 122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0" t="0" r="0" b="0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Shape 123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0" t="0" r="0" b="0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Shape 124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0" t="0" r="0" b="0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Shape 125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0" t="0" r="0" b="0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8" name="Shape 128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latin typeface="Nixie One"/>
                <a:ea typeface="Nixie One"/>
                <a:cs typeface="Nixie One"/>
                <a:sym typeface="Nixie One"/>
              </a:defRPr>
            </a:lvl1pPr>
            <a:lvl2pPr lvl="1">
              <a:buNone/>
              <a:defRPr>
                <a:latin typeface="Nixie One"/>
                <a:ea typeface="Nixie One"/>
                <a:cs typeface="Nixie One"/>
                <a:sym typeface="Nixie One"/>
              </a:defRPr>
            </a:lvl2pPr>
            <a:lvl3pPr lvl="2">
              <a:buNone/>
              <a:defRPr>
                <a:latin typeface="Nixie One"/>
                <a:ea typeface="Nixie One"/>
                <a:cs typeface="Nixie One"/>
                <a:sym typeface="Nixie One"/>
              </a:defRPr>
            </a:lvl3pPr>
            <a:lvl4pPr lvl="3">
              <a:buNone/>
              <a:defRPr>
                <a:latin typeface="Nixie One"/>
                <a:ea typeface="Nixie One"/>
                <a:cs typeface="Nixie One"/>
                <a:sym typeface="Nixie One"/>
              </a:defRPr>
            </a:lvl4pPr>
            <a:lvl5pPr lvl="4">
              <a:buNone/>
              <a:defRPr>
                <a:latin typeface="Nixie One"/>
                <a:ea typeface="Nixie One"/>
                <a:cs typeface="Nixie One"/>
                <a:sym typeface="Nixie One"/>
              </a:defRPr>
            </a:lvl5pPr>
            <a:lvl6pPr lvl="5">
              <a:buNone/>
              <a:defRPr>
                <a:latin typeface="Nixie One"/>
                <a:ea typeface="Nixie One"/>
                <a:cs typeface="Nixie One"/>
                <a:sym typeface="Nixie One"/>
              </a:defRPr>
            </a:lvl6pPr>
            <a:lvl7pPr lvl="6">
              <a:buNone/>
              <a:defRPr>
                <a:latin typeface="Nixie One"/>
                <a:ea typeface="Nixie One"/>
                <a:cs typeface="Nixie One"/>
                <a:sym typeface="Nixie One"/>
              </a:defRPr>
            </a:lvl7pPr>
            <a:lvl8pPr lvl="7">
              <a:buNone/>
              <a:defRPr>
                <a:latin typeface="Nixie One"/>
                <a:ea typeface="Nixie One"/>
                <a:cs typeface="Nixie One"/>
                <a:sym typeface="Nixie One"/>
              </a:defRPr>
            </a:lvl8pPr>
            <a:lvl9pPr lvl="8">
              <a:buNone/>
              <a:defRPr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44919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/>
          <p:nvPr/>
        </p:nvSpPr>
        <p:spPr>
          <a:xfrm rot="10800000" flipH="1">
            <a:off x="8218352" y="4121459"/>
            <a:ext cx="685200" cy="5934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lin ang="6983783" scaled="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23" name="Shape 323"/>
          <p:cNvSpPr/>
          <p:nvPr/>
        </p:nvSpPr>
        <p:spPr>
          <a:xfrm rot="10800000">
            <a:off x="388487" y="105212"/>
            <a:ext cx="944100" cy="10902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24" name="Shape 324"/>
          <p:cNvSpPr/>
          <p:nvPr/>
        </p:nvSpPr>
        <p:spPr>
          <a:xfrm rot="16200000" flipH="1">
            <a:off x="-136981" y="913577"/>
            <a:ext cx="674400" cy="5844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9BB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Shape 325"/>
          <p:cNvSpPr/>
          <p:nvPr/>
        </p:nvSpPr>
        <p:spPr>
          <a:xfrm rot="16200000" flipH="1">
            <a:off x="503116" y="1168028"/>
            <a:ext cx="352800" cy="3054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Shape 326"/>
          <p:cNvSpPr/>
          <p:nvPr/>
        </p:nvSpPr>
        <p:spPr>
          <a:xfrm rot="16200000" flipH="1">
            <a:off x="1188689" y="-243640"/>
            <a:ext cx="674400" cy="584400"/>
          </a:xfrm>
          <a:prstGeom prst="hexagon">
            <a:avLst>
              <a:gd name="adj" fmla="val 28678"/>
              <a:gd name="vf" fmla="val 115470"/>
            </a:avLst>
          </a:prstGeom>
          <a:noFill/>
          <a:ln w="76200" cap="flat" cmpd="sng">
            <a:solidFill>
              <a:srgbClr val="18476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Shape 327"/>
          <p:cNvSpPr/>
          <p:nvPr/>
        </p:nvSpPr>
        <p:spPr>
          <a:xfrm rot="16200000" flipH="1">
            <a:off x="254331" y="49693"/>
            <a:ext cx="295200" cy="2556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00E1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Shape 328"/>
          <p:cNvSpPr/>
          <p:nvPr/>
        </p:nvSpPr>
        <p:spPr>
          <a:xfrm rot="10800000" flipH="1">
            <a:off x="8763568" y="4485979"/>
            <a:ext cx="543000" cy="4704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8476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Shape 329"/>
          <p:cNvSpPr/>
          <p:nvPr/>
        </p:nvSpPr>
        <p:spPr>
          <a:xfrm rot="10800000" flipH="1">
            <a:off x="8523810" y="4741100"/>
            <a:ext cx="284100" cy="2457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3292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Shape 330"/>
          <p:cNvSpPr/>
          <p:nvPr/>
        </p:nvSpPr>
        <p:spPr>
          <a:xfrm rot="10800000" flipH="1">
            <a:off x="8322785" y="3628023"/>
            <a:ext cx="543000" cy="470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Shape 331"/>
          <p:cNvSpPr/>
          <p:nvPr/>
        </p:nvSpPr>
        <p:spPr>
          <a:xfrm rot="10800000" flipH="1">
            <a:off x="8763569" y="4009882"/>
            <a:ext cx="237600" cy="2058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00E1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Shape 332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0369595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93C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1732700" y="1735600"/>
            <a:ext cx="4944300" cy="6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1732700" y="2255125"/>
            <a:ext cx="4944300" cy="16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60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◇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￭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￮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●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○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■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●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○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■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lvl="1"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lvl="2"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lvl="3"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lvl="4"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lvl="5"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lvl="6"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lvl="7"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lvl="8"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804571717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7" r:id="rId4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jpe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7" Type="http://schemas.openxmlformats.org/officeDocument/2006/relationships/image" Target="../media/image2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8.jpeg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Shape 337"/>
          <p:cNvSpPr txBox="1">
            <a:spLocks noGrp="1"/>
          </p:cNvSpPr>
          <p:nvPr>
            <p:ph type="ctrTitle"/>
          </p:nvPr>
        </p:nvSpPr>
        <p:spPr>
          <a:xfrm>
            <a:off x="0" y="2104560"/>
            <a:ext cx="9098906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AU" dirty="0" smtClean="0"/>
              <a:t>Making maps in R</a:t>
            </a:r>
            <a:endParaRPr lang="en-AU" dirty="0"/>
          </a:p>
        </p:txBody>
      </p:sp>
      <p:sp>
        <p:nvSpPr>
          <p:cNvPr id="3" name="Rectangle 2"/>
          <p:cNvSpPr/>
          <p:nvPr/>
        </p:nvSpPr>
        <p:spPr>
          <a:xfrm>
            <a:off x="3686108" y="1428316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dirty="0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rPr>
              <a:t>🐟</a:t>
            </a:r>
            <a:endParaRPr lang="en-A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Shape 35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351" name="Shape 351"/>
          <p:cNvSpPr txBox="1">
            <a:spLocks noGrp="1"/>
          </p:cNvSpPr>
          <p:nvPr>
            <p:ph type="ctrTitle" idx="4294967295"/>
          </p:nvPr>
        </p:nvSpPr>
        <p:spPr>
          <a:xfrm>
            <a:off x="2736845" y="2234443"/>
            <a:ext cx="4562475" cy="116046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0" dirty="0"/>
              <a:t>Hello!</a:t>
            </a:r>
            <a:endParaRPr sz="10000" dirty="0"/>
          </a:p>
        </p:txBody>
      </p:sp>
      <p:sp>
        <p:nvSpPr>
          <p:cNvPr id="352" name="Shape 352"/>
          <p:cNvSpPr txBox="1">
            <a:spLocks noGrp="1"/>
          </p:cNvSpPr>
          <p:nvPr>
            <p:ph type="body" idx="4294967295"/>
          </p:nvPr>
        </p:nvSpPr>
        <p:spPr>
          <a:xfrm>
            <a:off x="4586798" y="1200786"/>
            <a:ext cx="4562475" cy="24622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AU" sz="3600" b="1" dirty="0" smtClean="0"/>
              <a:t>Dale Maschette</a:t>
            </a:r>
            <a:endParaRPr dirty="0"/>
          </a:p>
          <a:p>
            <a:pPr marL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AU" dirty="0" smtClean="0"/>
              <a:t>Fisheries </a:t>
            </a:r>
            <a:r>
              <a:rPr lang="en-AU" dirty="0" smtClean="0"/>
              <a:t>Scientist, IMAS</a:t>
            </a:r>
            <a:endParaRPr lang="en-AU" dirty="0" smtClean="0"/>
          </a:p>
          <a:p>
            <a:pPr marL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AU" dirty="0" smtClean="0"/>
              <a:t>      @</a:t>
            </a:r>
            <a:r>
              <a:rPr lang="en-AU" dirty="0" err="1" smtClean="0"/>
              <a:t>Dale_Masch</a:t>
            </a:r>
            <a:r>
              <a:rPr lang="en-AU" dirty="0" smtClean="0"/>
              <a:t>    .</a:t>
            </a:r>
          </a:p>
          <a:p>
            <a:pPr marL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AU" dirty="0" smtClean="0"/>
              <a:t>      Maschette    .</a:t>
            </a: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" name="Rectangle 1"/>
          <p:cNvSpPr/>
          <p:nvPr/>
        </p:nvSpPr>
        <p:spPr>
          <a:xfrm>
            <a:off x="8380691" y="4274219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dirty="0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rPr>
              <a:t>🐟</a:t>
            </a:r>
            <a:endParaRPr lang="en-AU" dirty="0"/>
          </a:p>
        </p:txBody>
      </p:sp>
      <p:grpSp>
        <p:nvGrpSpPr>
          <p:cNvPr id="8" name="Group 7"/>
          <p:cNvGrpSpPr/>
          <p:nvPr/>
        </p:nvGrpSpPr>
        <p:grpSpPr>
          <a:xfrm>
            <a:off x="8871174" y="2267098"/>
            <a:ext cx="262034" cy="524054"/>
            <a:chOff x="4370872" y="2900462"/>
            <a:chExt cx="262034" cy="524054"/>
          </a:xfrm>
        </p:grpSpPr>
        <p:pic>
          <p:nvPicPr>
            <p:cNvPr id="1026" name="Picture 2" descr="Image result for Twitter logo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0872" y="2900462"/>
              <a:ext cx="262033" cy="2127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Image result for github logo"/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0873" y="3169471"/>
              <a:ext cx="262033" cy="2550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Group 10"/>
          <p:cNvGrpSpPr/>
          <p:nvPr/>
        </p:nvGrpSpPr>
        <p:grpSpPr>
          <a:xfrm>
            <a:off x="1185042" y="46851"/>
            <a:ext cx="5990415" cy="2462213"/>
            <a:chOff x="1185042" y="46851"/>
            <a:chExt cx="5990415" cy="2462213"/>
          </a:xfrm>
        </p:grpSpPr>
        <p:grpSp>
          <p:nvGrpSpPr>
            <p:cNvPr id="7" name="Group 6"/>
            <p:cNvGrpSpPr/>
            <p:nvPr/>
          </p:nvGrpSpPr>
          <p:grpSpPr>
            <a:xfrm>
              <a:off x="3143216" y="46851"/>
              <a:ext cx="4032241" cy="2462213"/>
              <a:chOff x="290653" y="2584102"/>
              <a:chExt cx="4562475" cy="2462213"/>
            </a:xfrm>
          </p:grpSpPr>
          <p:sp>
            <p:nvSpPr>
              <p:cNvPr id="12" name="Shape 352"/>
              <p:cNvSpPr txBox="1">
                <a:spLocks/>
              </p:cNvSpPr>
              <p:nvPr/>
            </p:nvSpPr>
            <p:spPr>
              <a:xfrm>
                <a:off x="290653" y="2584102"/>
                <a:ext cx="4562475" cy="246221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17500" algn="l" rtl="0" eaLnBrk="1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19BBD5"/>
                  </a:buClr>
                  <a:buSzPts val="1400"/>
                  <a:buFont typeface="Muli"/>
                  <a:buChar char="◇"/>
                  <a:defRPr sz="1400" b="0" i="0" u="none" strike="noStrike" cap="none">
                    <a:solidFill>
                      <a:srgbClr val="C6DAEC"/>
                    </a:solidFill>
                    <a:latin typeface="Muli"/>
                    <a:ea typeface="Muli"/>
                    <a:cs typeface="Muli"/>
                    <a:sym typeface="Muli"/>
                  </a:defRPr>
                </a:lvl1pPr>
                <a:lvl2pPr marL="914400" marR="0" lvl="1" indent="-317500" algn="l" rtl="0" ea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19BBD5"/>
                  </a:buClr>
                  <a:buSzPts val="1400"/>
                  <a:buFont typeface="Muli"/>
                  <a:buChar char="￭"/>
                  <a:defRPr sz="1400" b="0" i="0" u="none" strike="noStrike" cap="none">
                    <a:solidFill>
                      <a:srgbClr val="C6DAEC"/>
                    </a:solidFill>
                    <a:latin typeface="Muli"/>
                    <a:ea typeface="Muli"/>
                    <a:cs typeface="Muli"/>
                    <a:sym typeface="Muli"/>
                  </a:defRPr>
                </a:lvl2pPr>
                <a:lvl3pPr marL="1371600" marR="0" lvl="2" indent="-317500" algn="l" rtl="0" ea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19BBD5"/>
                  </a:buClr>
                  <a:buSzPts val="1400"/>
                  <a:buFont typeface="Muli"/>
                  <a:buChar char="￮"/>
                  <a:defRPr sz="1400" b="0" i="0" u="none" strike="noStrike" cap="none">
                    <a:solidFill>
                      <a:srgbClr val="C6DAEC"/>
                    </a:solidFill>
                    <a:latin typeface="Muli"/>
                    <a:ea typeface="Muli"/>
                    <a:cs typeface="Muli"/>
                    <a:sym typeface="Muli"/>
                  </a:defRPr>
                </a:lvl3pPr>
                <a:lvl4pPr marL="1828800" marR="0" lvl="3" indent="-317500" algn="l" rtl="0" ea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19BBD5"/>
                  </a:buClr>
                  <a:buSzPts val="1400"/>
                  <a:buFont typeface="Muli"/>
                  <a:buChar char="●"/>
                  <a:defRPr sz="1400" b="0" i="0" u="none" strike="noStrike" cap="none">
                    <a:solidFill>
                      <a:srgbClr val="C6DAEC"/>
                    </a:solidFill>
                    <a:latin typeface="Muli"/>
                    <a:ea typeface="Muli"/>
                    <a:cs typeface="Muli"/>
                    <a:sym typeface="Muli"/>
                  </a:defRPr>
                </a:lvl4pPr>
                <a:lvl5pPr marL="2286000" marR="0" lvl="4" indent="-317500" algn="l" rtl="0" ea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19BBD5"/>
                  </a:buClr>
                  <a:buSzPts val="1400"/>
                  <a:buFont typeface="Muli"/>
                  <a:buChar char="○"/>
                  <a:defRPr sz="1400" b="0" i="0" u="none" strike="noStrike" cap="none">
                    <a:solidFill>
                      <a:srgbClr val="C6DAEC"/>
                    </a:solidFill>
                    <a:latin typeface="Muli"/>
                    <a:ea typeface="Muli"/>
                    <a:cs typeface="Muli"/>
                    <a:sym typeface="Muli"/>
                  </a:defRPr>
                </a:lvl5pPr>
                <a:lvl6pPr marL="2743200" marR="0" lvl="5" indent="-317500" algn="l" rtl="0" ea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C6DAEC"/>
                  </a:buClr>
                  <a:buSzPts val="1400"/>
                  <a:buFont typeface="Muli"/>
                  <a:buChar char="■"/>
                  <a:defRPr sz="1400" b="0" i="0" u="none" strike="noStrike" cap="none">
                    <a:solidFill>
                      <a:srgbClr val="C6DAEC"/>
                    </a:solidFill>
                    <a:latin typeface="Muli"/>
                    <a:ea typeface="Muli"/>
                    <a:cs typeface="Muli"/>
                    <a:sym typeface="Muli"/>
                  </a:defRPr>
                </a:lvl6pPr>
                <a:lvl7pPr marL="3200400" marR="0" lvl="6" indent="-317500" algn="l" rtl="0" ea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C6DAEC"/>
                  </a:buClr>
                  <a:buSzPts val="1400"/>
                  <a:buFont typeface="Muli"/>
                  <a:buChar char="●"/>
                  <a:defRPr sz="1400" b="0" i="0" u="none" strike="noStrike" cap="none">
                    <a:solidFill>
                      <a:srgbClr val="C6DAEC"/>
                    </a:solidFill>
                    <a:latin typeface="Muli"/>
                    <a:ea typeface="Muli"/>
                    <a:cs typeface="Muli"/>
                    <a:sym typeface="Muli"/>
                  </a:defRPr>
                </a:lvl7pPr>
                <a:lvl8pPr marL="3657600" marR="0" lvl="7" indent="-317500" algn="l" rtl="0" ea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C6DAEC"/>
                  </a:buClr>
                  <a:buSzPts val="1400"/>
                  <a:buFont typeface="Muli"/>
                  <a:buChar char="○"/>
                  <a:defRPr sz="1400" b="0" i="0" u="none" strike="noStrike" cap="none">
                    <a:solidFill>
                      <a:srgbClr val="C6DAEC"/>
                    </a:solidFill>
                    <a:latin typeface="Muli"/>
                    <a:ea typeface="Muli"/>
                    <a:cs typeface="Muli"/>
                    <a:sym typeface="Muli"/>
                  </a:defRPr>
                </a:lvl8pPr>
                <a:lvl9pPr marL="4114800" marR="0" lvl="8" indent="-317500" algn="l" rtl="0" ea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C6DAEC"/>
                  </a:buClr>
                  <a:buSzPts val="1400"/>
                  <a:buFont typeface="Muli"/>
                  <a:buChar char="■"/>
                  <a:defRPr sz="1400" b="0" i="0" u="none" strike="noStrike" cap="none">
                    <a:solidFill>
                      <a:srgbClr val="C6DAEC"/>
                    </a:solidFill>
                    <a:latin typeface="Muli"/>
                    <a:ea typeface="Muli"/>
                    <a:cs typeface="Muli"/>
                    <a:sym typeface="Muli"/>
                  </a:defRPr>
                </a:lvl9pPr>
              </a:lstStyle>
              <a:p>
                <a:pPr marL="0" indent="0">
                  <a:buFont typeface="Muli"/>
                  <a:buNone/>
                </a:pPr>
                <a:r>
                  <a:rPr lang="en-AU" sz="3600" b="1" dirty="0" smtClean="0"/>
                  <a:t>Michael Sumner</a:t>
                </a:r>
                <a:endParaRPr lang="en-AU" dirty="0" smtClean="0"/>
              </a:p>
              <a:p>
                <a:pPr marL="0" indent="0">
                  <a:buFont typeface="Muli"/>
                  <a:buNone/>
                </a:pPr>
                <a:r>
                  <a:rPr lang="en-AU" dirty="0" smtClean="0"/>
                  <a:t>Software and Database Engineer, </a:t>
                </a:r>
              </a:p>
              <a:p>
                <a:pPr marL="0" indent="0">
                  <a:buFont typeface="Muli"/>
                  <a:buNone/>
                </a:pPr>
                <a:r>
                  <a:rPr lang="en-AU" dirty="0" smtClean="0"/>
                  <a:t>Australian Antarctic Division</a:t>
                </a:r>
              </a:p>
              <a:p>
                <a:pPr marL="0" indent="0">
                  <a:buFont typeface="Muli"/>
                  <a:buNone/>
                </a:pPr>
                <a:r>
                  <a:rPr lang="en-AU" dirty="0" smtClean="0"/>
                  <a:t>      @</a:t>
                </a:r>
                <a:r>
                  <a:rPr lang="en-AU" dirty="0" err="1" smtClean="0"/>
                  <a:t>mdsumner</a:t>
                </a:r>
                <a:endParaRPr lang="en-AU" dirty="0" smtClean="0"/>
              </a:p>
              <a:p>
                <a:pPr marL="0" indent="0">
                  <a:buNone/>
                </a:pPr>
                <a:r>
                  <a:rPr lang="en-AU" dirty="0" smtClean="0"/>
                  <a:t>      </a:t>
                </a:r>
                <a:r>
                  <a:rPr lang="en-AU" dirty="0" err="1"/>
                  <a:t>mdsumner</a:t>
                </a:r>
                <a:endParaRPr lang="en-AU" dirty="0"/>
              </a:p>
              <a:p>
                <a:pPr marL="0" indent="0">
                  <a:buFont typeface="Muli"/>
                  <a:buNone/>
                </a:pPr>
                <a:endParaRPr lang="en-AU" dirty="0"/>
              </a:p>
            </p:txBody>
          </p:sp>
          <p:grpSp>
            <p:nvGrpSpPr>
              <p:cNvPr id="13" name="Group 12"/>
              <p:cNvGrpSpPr/>
              <p:nvPr/>
            </p:nvGrpSpPr>
            <p:grpSpPr>
              <a:xfrm>
                <a:off x="379140" y="3945773"/>
                <a:ext cx="262034" cy="524054"/>
                <a:chOff x="4670011" y="3763876"/>
                <a:chExt cx="262034" cy="524054"/>
              </a:xfrm>
            </p:grpSpPr>
            <p:pic>
              <p:nvPicPr>
                <p:cNvPr id="14" name="Picture 2" descr="Image result for Twitter logo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670011" y="3763876"/>
                  <a:ext cx="262033" cy="21277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5" name="Picture 8" descr="Image result for github logo"/>
                <p:cNvPicPr>
                  <a:picLocks noChangeAspect="1" noChangeArrowheads="1"/>
                </p:cNvPicPr>
                <p:nvPr/>
              </p:nvPicPr>
              <p:blipFill>
                <a:blip r:embed="rId4" cstate="print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670012" y="4032885"/>
                  <a:ext cx="262033" cy="2550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-58"/>
            <a:stretch/>
          </p:blipFill>
          <p:spPr>
            <a:xfrm>
              <a:off x="1185042" y="483250"/>
              <a:ext cx="1907514" cy="1783728"/>
            </a:xfrm>
            <a:prstGeom prst="hexagon">
              <a:avLst/>
            </a:prstGeom>
          </p:spPr>
        </p:pic>
      </p:grp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54383" y="2909278"/>
            <a:ext cx="2767880" cy="2234221"/>
          </a:xfrm>
          <a:prstGeom prst="hexagon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171172" y="2769953"/>
            <a:ext cx="4300391" cy="2462213"/>
            <a:chOff x="171172" y="2769953"/>
            <a:chExt cx="4300391" cy="2462213"/>
          </a:xfrm>
        </p:grpSpPr>
        <p:grpSp>
          <p:nvGrpSpPr>
            <p:cNvPr id="18" name="Group 17"/>
            <p:cNvGrpSpPr/>
            <p:nvPr/>
          </p:nvGrpSpPr>
          <p:grpSpPr>
            <a:xfrm>
              <a:off x="171172" y="2769953"/>
              <a:ext cx="4032241" cy="2462213"/>
              <a:chOff x="290653" y="2584102"/>
              <a:chExt cx="4562475" cy="2462213"/>
            </a:xfrm>
          </p:grpSpPr>
          <p:sp>
            <p:nvSpPr>
              <p:cNvPr id="19" name="Shape 352"/>
              <p:cNvSpPr txBox="1">
                <a:spLocks/>
              </p:cNvSpPr>
              <p:nvPr/>
            </p:nvSpPr>
            <p:spPr>
              <a:xfrm>
                <a:off x="290653" y="2584102"/>
                <a:ext cx="4562475" cy="246221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17500" algn="l" rtl="0" eaLnBrk="1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19BBD5"/>
                  </a:buClr>
                  <a:buSzPts val="1400"/>
                  <a:buFont typeface="Muli"/>
                  <a:buChar char="◇"/>
                  <a:defRPr sz="1400" b="0" i="0" u="none" strike="noStrike" cap="none">
                    <a:solidFill>
                      <a:srgbClr val="C6DAEC"/>
                    </a:solidFill>
                    <a:latin typeface="Muli"/>
                    <a:ea typeface="Muli"/>
                    <a:cs typeface="Muli"/>
                    <a:sym typeface="Muli"/>
                  </a:defRPr>
                </a:lvl1pPr>
                <a:lvl2pPr marL="914400" marR="0" lvl="1" indent="-317500" algn="l" rtl="0" ea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19BBD5"/>
                  </a:buClr>
                  <a:buSzPts val="1400"/>
                  <a:buFont typeface="Muli"/>
                  <a:buChar char="￭"/>
                  <a:defRPr sz="1400" b="0" i="0" u="none" strike="noStrike" cap="none">
                    <a:solidFill>
                      <a:srgbClr val="C6DAEC"/>
                    </a:solidFill>
                    <a:latin typeface="Muli"/>
                    <a:ea typeface="Muli"/>
                    <a:cs typeface="Muli"/>
                    <a:sym typeface="Muli"/>
                  </a:defRPr>
                </a:lvl2pPr>
                <a:lvl3pPr marL="1371600" marR="0" lvl="2" indent="-317500" algn="l" rtl="0" ea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19BBD5"/>
                  </a:buClr>
                  <a:buSzPts val="1400"/>
                  <a:buFont typeface="Muli"/>
                  <a:buChar char="￮"/>
                  <a:defRPr sz="1400" b="0" i="0" u="none" strike="noStrike" cap="none">
                    <a:solidFill>
                      <a:srgbClr val="C6DAEC"/>
                    </a:solidFill>
                    <a:latin typeface="Muli"/>
                    <a:ea typeface="Muli"/>
                    <a:cs typeface="Muli"/>
                    <a:sym typeface="Muli"/>
                  </a:defRPr>
                </a:lvl3pPr>
                <a:lvl4pPr marL="1828800" marR="0" lvl="3" indent="-317500" algn="l" rtl="0" ea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19BBD5"/>
                  </a:buClr>
                  <a:buSzPts val="1400"/>
                  <a:buFont typeface="Muli"/>
                  <a:buChar char="●"/>
                  <a:defRPr sz="1400" b="0" i="0" u="none" strike="noStrike" cap="none">
                    <a:solidFill>
                      <a:srgbClr val="C6DAEC"/>
                    </a:solidFill>
                    <a:latin typeface="Muli"/>
                    <a:ea typeface="Muli"/>
                    <a:cs typeface="Muli"/>
                    <a:sym typeface="Muli"/>
                  </a:defRPr>
                </a:lvl4pPr>
                <a:lvl5pPr marL="2286000" marR="0" lvl="4" indent="-317500" algn="l" rtl="0" ea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19BBD5"/>
                  </a:buClr>
                  <a:buSzPts val="1400"/>
                  <a:buFont typeface="Muli"/>
                  <a:buChar char="○"/>
                  <a:defRPr sz="1400" b="0" i="0" u="none" strike="noStrike" cap="none">
                    <a:solidFill>
                      <a:srgbClr val="C6DAEC"/>
                    </a:solidFill>
                    <a:latin typeface="Muli"/>
                    <a:ea typeface="Muli"/>
                    <a:cs typeface="Muli"/>
                    <a:sym typeface="Muli"/>
                  </a:defRPr>
                </a:lvl5pPr>
                <a:lvl6pPr marL="2743200" marR="0" lvl="5" indent="-317500" algn="l" rtl="0" ea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C6DAEC"/>
                  </a:buClr>
                  <a:buSzPts val="1400"/>
                  <a:buFont typeface="Muli"/>
                  <a:buChar char="■"/>
                  <a:defRPr sz="1400" b="0" i="0" u="none" strike="noStrike" cap="none">
                    <a:solidFill>
                      <a:srgbClr val="C6DAEC"/>
                    </a:solidFill>
                    <a:latin typeface="Muli"/>
                    <a:ea typeface="Muli"/>
                    <a:cs typeface="Muli"/>
                    <a:sym typeface="Muli"/>
                  </a:defRPr>
                </a:lvl6pPr>
                <a:lvl7pPr marL="3200400" marR="0" lvl="6" indent="-317500" algn="l" rtl="0" ea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C6DAEC"/>
                  </a:buClr>
                  <a:buSzPts val="1400"/>
                  <a:buFont typeface="Muli"/>
                  <a:buChar char="●"/>
                  <a:defRPr sz="1400" b="0" i="0" u="none" strike="noStrike" cap="none">
                    <a:solidFill>
                      <a:srgbClr val="C6DAEC"/>
                    </a:solidFill>
                    <a:latin typeface="Muli"/>
                    <a:ea typeface="Muli"/>
                    <a:cs typeface="Muli"/>
                    <a:sym typeface="Muli"/>
                  </a:defRPr>
                </a:lvl7pPr>
                <a:lvl8pPr marL="3657600" marR="0" lvl="7" indent="-317500" algn="l" rtl="0" ea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C6DAEC"/>
                  </a:buClr>
                  <a:buSzPts val="1400"/>
                  <a:buFont typeface="Muli"/>
                  <a:buChar char="○"/>
                  <a:defRPr sz="1400" b="0" i="0" u="none" strike="noStrike" cap="none">
                    <a:solidFill>
                      <a:srgbClr val="C6DAEC"/>
                    </a:solidFill>
                    <a:latin typeface="Muli"/>
                    <a:ea typeface="Muli"/>
                    <a:cs typeface="Muli"/>
                    <a:sym typeface="Muli"/>
                  </a:defRPr>
                </a:lvl8pPr>
                <a:lvl9pPr marL="4114800" marR="0" lvl="8" indent="-317500" algn="l" rtl="0" ea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C6DAEC"/>
                  </a:buClr>
                  <a:buSzPts val="1400"/>
                  <a:buFont typeface="Muli"/>
                  <a:buChar char="■"/>
                  <a:defRPr sz="1400" b="0" i="0" u="none" strike="noStrike" cap="none">
                    <a:solidFill>
                      <a:srgbClr val="C6DAEC"/>
                    </a:solidFill>
                    <a:latin typeface="Muli"/>
                    <a:ea typeface="Muli"/>
                    <a:cs typeface="Muli"/>
                    <a:sym typeface="Muli"/>
                  </a:defRPr>
                </a:lvl9pPr>
              </a:lstStyle>
              <a:p>
                <a:pPr marL="0" indent="0">
                  <a:buFont typeface="Muli"/>
                  <a:buNone/>
                </a:pPr>
                <a:r>
                  <a:rPr lang="en-AU" sz="3600" b="1" dirty="0" smtClean="0"/>
                  <a:t>Ben Raymond</a:t>
                </a:r>
                <a:endParaRPr lang="en-AU" dirty="0" smtClean="0"/>
              </a:p>
              <a:p>
                <a:pPr marL="0" indent="0">
                  <a:buFont typeface="Muli"/>
                  <a:buNone/>
                </a:pPr>
                <a:r>
                  <a:rPr lang="en-AU" dirty="0" smtClean="0"/>
                  <a:t>Computational Ecologist </a:t>
                </a:r>
              </a:p>
              <a:p>
                <a:pPr marL="0" indent="0">
                  <a:buFont typeface="Muli"/>
                  <a:buNone/>
                </a:pPr>
                <a:r>
                  <a:rPr lang="en-AU" dirty="0" smtClean="0"/>
                  <a:t>Australian Antarctic Division</a:t>
                </a:r>
              </a:p>
              <a:p>
                <a:pPr marL="0" indent="0">
                  <a:buFont typeface="Muli"/>
                  <a:buNone/>
                </a:pPr>
                <a:r>
                  <a:rPr lang="en-AU" dirty="0" smtClean="0"/>
                  <a:t>      </a:t>
                </a:r>
                <a:r>
                  <a:rPr lang="en-AU" dirty="0" err="1" smtClean="0"/>
                  <a:t>databsurdist</a:t>
                </a:r>
                <a:endParaRPr lang="en-AU" dirty="0" smtClean="0"/>
              </a:p>
              <a:p>
                <a:pPr marL="0" indent="0">
                  <a:buNone/>
                </a:pPr>
                <a:r>
                  <a:rPr lang="en-AU" dirty="0" smtClean="0"/>
                  <a:t>      </a:t>
                </a:r>
                <a:r>
                  <a:rPr lang="en-AU" dirty="0" err="1" smtClean="0"/>
                  <a:t>raymondben</a:t>
                </a:r>
                <a:endParaRPr lang="en-AU" dirty="0"/>
              </a:p>
              <a:p>
                <a:pPr marL="0" indent="0">
                  <a:buFont typeface="Muli"/>
                  <a:buNone/>
                </a:pPr>
                <a:endParaRPr lang="en-AU" dirty="0"/>
              </a:p>
            </p:txBody>
          </p:sp>
          <p:grpSp>
            <p:nvGrpSpPr>
              <p:cNvPr id="20" name="Group 19"/>
              <p:cNvGrpSpPr/>
              <p:nvPr/>
            </p:nvGrpSpPr>
            <p:grpSpPr>
              <a:xfrm>
                <a:off x="379139" y="3945773"/>
                <a:ext cx="262035" cy="524054"/>
                <a:chOff x="4670010" y="3763876"/>
                <a:chExt cx="262035" cy="524054"/>
              </a:xfrm>
            </p:grpSpPr>
            <p:pic>
              <p:nvPicPr>
                <p:cNvPr id="21" name="Picture 2" descr="Image result for Twitter logo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670010" y="3763876"/>
                  <a:ext cx="262033" cy="21277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2" name="Picture 8" descr="Image result for github logo"/>
                <p:cNvPicPr>
                  <a:picLocks noChangeAspect="1" noChangeArrowheads="1"/>
                </p:cNvPicPr>
                <p:nvPr/>
              </p:nvPicPr>
              <p:blipFill>
                <a:blip r:embed="rId4" cstate="print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670012" y="4032885"/>
                  <a:ext cx="262033" cy="2550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pic>
          <p:nvPicPr>
            <p:cNvPr id="9" name="Picture 2" descr="http://acecrc.org.au/wp-content/uploads/2015/03/portrait-ben-raymond-bw-1.jpg"/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823"/>
            <a:stretch/>
          </p:blipFill>
          <p:spPr bwMode="auto">
            <a:xfrm>
              <a:off x="2519171" y="3478123"/>
              <a:ext cx="1952392" cy="1592191"/>
            </a:xfrm>
            <a:prstGeom prst="hexagon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2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7238" y="1991825"/>
            <a:ext cx="7586662" cy="1159800"/>
          </a:xfrm>
        </p:spPr>
        <p:txBody>
          <a:bodyPr/>
          <a:lstStyle/>
          <a:p>
            <a:r>
              <a:rPr lang="en-AU" dirty="0" smtClean="0"/>
              <a:t>Projections!</a:t>
            </a:r>
            <a:br>
              <a:rPr lang="en-AU" dirty="0" smtClean="0"/>
            </a:br>
            <a:r>
              <a:rPr lang="en-AU" dirty="0" smtClean="0"/>
              <a:t>Making round things </a:t>
            </a:r>
            <a:r>
              <a:rPr lang="en-AU" dirty="0" smtClean="0"/>
              <a:t>flat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177770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87" t="217" r="9776" b="-217"/>
          <a:stretch/>
        </p:blipFill>
        <p:spPr>
          <a:xfrm>
            <a:off x="500038" y="1745457"/>
            <a:ext cx="1899096" cy="1648984"/>
          </a:xfrm>
          <a:prstGeom prst="hexagon">
            <a:avLst>
              <a:gd name="adj" fmla="val 29192"/>
              <a:gd name="vf" fmla="val 115470"/>
            </a:avLst>
          </a:prstGeom>
        </p:spPr>
      </p:pic>
      <p:pic>
        <p:nvPicPr>
          <p:cNvPr id="2054" name="Picture 6" descr="https://gistbok.ucgis.org/sites/default/files/figure2-projection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093" y="66587"/>
            <a:ext cx="5630985" cy="3865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s://i.redd.it/8ssm7hfbeko2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9057" y="2051837"/>
            <a:ext cx="5901055" cy="3019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8685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Shape 359"/>
          <p:cNvSpPr txBox="1">
            <a:spLocks noGrp="1"/>
          </p:cNvSpPr>
          <p:nvPr>
            <p:ph type="ctrTitle"/>
          </p:nvPr>
        </p:nvSpPr>
        <p:spPr>
          <a:xfrm>
            <a:off x="2743200" y="2268220"/>
            <a:ext cx="5638800" cy="62733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Making Polar maps sucks.</a:t>
            </a:r>
            <a:endParaRPr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773" t="15119" r="11846" b="13603"/>
          <a:stretch/>
        </p:blipFill>
        <p:spPr>
          <a:xfrm>
            <a:off x="2565196" y="1551735"/>
            <a:ext cx="6407379" cy="2480835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6243010" y="1728441"/>
            <a:ext cx="2266814" cy="1832583"/>
            <a:chOff x="6243010" y="1728441"/>
            <a:chExt cx="2266814" cy="1832583"/>
          </a:xfrm>
        </p:grpSpPr>
        <p:grpSp>
          <p:nvGrpSpPr>
            <p:cNvPr id="15" name="Group 14"/>
            <p:cNvGrpSpPr/>
            <p:nvPr/>
          </p:nvGrpSpPr>
          <p:grpSpPr>
            <a:xfrm>
              <a:off x="8204932" y="1728441"/>
              <a:ext cx="304892" cy="1570383"/>
              <a:chOff x="5472375" y="1252330"/>
              <a:chExt cx="304892" cy="1570383"/>
            </a:xfrm>
          </p:grpSpPr>
          <p:cxnSp>
            <p:nvCxnSpPr>
              <p:cNvPr id="19" name="Straight Arrow Connector 18"/>
              <p:cNvCxnSpPr/>
              <p:nvPr/>
            </p:nvCxnSpPr>
            <p:spPr>
              <a:xfrm flipV="1">
                <a:off x="5764696" y="1252330"/>
                <a:ext cx="0" cy="1570383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0" name="TextBox 19"/>
              <p:cNvSpPr txBox="1"/>
              <p:nvPr/>
            </p:nvSpPr>
            <p:spPr>
              <a:xfrm>
                <a:off x="5472375" y="2162152"/>
                <a:ext cx="30489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AU" dirty="0" smtClean="0"/>
                  <a:t>Y</a:t>
                </a:r>
                <a:endParaRPr lang="en-AU" dirty="0"/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6243010" y="3253247"/>
              <a:ext cx="1570383" cy="307777"/>
              <a:chOff x="6243010" y="3253247"/>
              <a:chExt cx="1570383" cy="307777"/>
            </a:xfrm>
          </p:grpSpPr>
          <p:sp>
            <p:nvSpPr>
              <p:cNvPr id="18" name="TextBox 17"/>
              <p:cNvSpPr txBox="1"/>
              <p:nvPr/>
            </p:nvSpPr>
            <p:spPr>
              <a:xfrm>
                <a:off x="6851608" y="3253247"/>
                <a:ext cx="30489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AU" dirty="0" smtClean="0"/>
                  <a:t>X</a:t>
                </a:r>
                <a:endParaRPr lang="en-AU" dirty="0"/>
              </a:p>
            </p:txBody>
          </p:sp>
          <p:cxnSp>
            <p:nvCxnSpPr>
              <p:cNvPr id="21" name="Straight Arrow Connector 20"/>
              <p:cNvCxnSpPr/>
              <p:nvPr/>
            </p:nvCxnSpPr>
            <p:spPr>
              <a:xfrm rot="5400000" flipV="1">
                <a:off x="7028202" y="2757320"/>
                <a:ext cx="0" cy="1570383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20787" y="975002"/>
            <a:ext cx="4896196" cy="4080739"/>
          </a:xfrm>
          <a:prstGeom prst="rect">
            <a:avLst/>
          </a:prstGeom>
        </p:spPr>
      </p:pic>
      <p:grpSp>
        <p:nvGrpSpPr>
          <p:cNvPr id="22" name="Group 21"/>
          <p:cNvGrpSpPr/>
          <p:nvPr/>
        </p:nvGrpSpPr>
        <p:grpSpPr>
          <a:xfrm>
            <a:off x="3872949" y="1136374"/>
            <a:ext cx="4063764" cy="3753678"/>
            <a:chOff x="3872949" y="1136374"/>
            <a:chExt cx="4063764" cy="3753678"/>
          </a:xfrm>
        </p:grpSpPr>
        <p:grpSp>
          <p:nvGrpSpPr>
            <p:cNvPr id="11" name="Group 10"/>
            <p:cNvGrpSpPr/>
            <p:nvPr/>
          </p:nvGrpSpPr>
          <p:grpSpPr>
            <a:xfrm>
              <a:off x="3872949" y="1136374"/>
              <a:ext cx="4063764" cy="3753678"/>
              <a:chOff x="3872949" y="1133061"/>
              <a:chExt cx="4063764" cy="3753678"/>
            </a:xfrm>
          </p:grpSpPr>
          <p:grpSp>
            <p:nvGrpSpPr>
              <p:cNvPr id="9" name="Group 8"/>
              <p:cNvGrpSpPr/>
              <p:nvPr/>
            </p:nvGrpSpPr>
            <p:grpSpPr>
              <a:xfrm>
                <a:off x="5360504" y="1439517"/>
                <a:ext cx="404192" cy="1570383"/>
                <a:chOff x="5360504" y="1439517"/>
                <a:chExt cx="404192" cy="1570383"/>
              </a:xfrm>
            </p:grpSpPr>
            <p:cxnSp>
              <p:nvCxnSpPr>
                <p:cNvPr id="5" name="Straight Arrow Connector 4"/>
                <p:cNvCxnSpPr/>
                <p:nvPr/>
              </p:nvCxnSpPr>
              <p:spPr>
                <a:xfrm flipV="1">
                  <a:off x="5764696" y="1439517"/>
                  <a:ext cx="0" cy="1570383"/>
                </a:xfrm>
                <a:prstGeom prst="straightConnector1">
                  <a:avLst/>
                </a:prstGeom>
                <a:ln w="38100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7" name="TextBox 6"/>
                <p:cNvSpPr txBox="1"/>
                <p:nvPr/>
              </p:nvSpPr>
              <p:spPr>
                <a:xfrm>
                  <a:off x="5360504" y="2156791"/>
                  <a:ext cx="304892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AU" dirty="0" smtClean="0"/>
                    <a:t>Y</a:t>
                  </a:r>
                  <a:endParaRPr lang="en-AU" dirty="0"/>
                </a:p>
              </p:txBody>
            </p:sp>
          </p:grpSp>
          <p:grpSp>
            <p:nvGrpSpPr>
              <p:cNvPr id="8" name="Group 7"/>
              <p:cNvGrpSpPr/>
              <p:nvPr/>
            </p:nvGrpSpPr>
            <p:grpSpPr>
              <a:xfrm>
                <a:off x="3872949" y="1133061"/>
                <a:ext cx="4063764" cy="3753678"/>
                <a:chOff x="3872949" y="1139687"/>
                <a:chExt cx="4063764" cy="3753678"/>
              </a:xfrm>
            </p:grpSpPr>
            <p:sp>
              <p:nvSpPr>
                <p:cNvPr id="6" name="Arc 5"/>
                <p:cNvSpPr/>
                <p:nvPr/>
              </p:nvSpPr>
              <p:spPr>
                <a:xfrm>
                  <a:off x="3872949" y="1139687"/>
                  <a:ext cx="3783494" cy="3753678"/>
                </a:xfrm>
                <a:prstGeom prst="arc">
                  <a:avLst>
                    <a:gd name="adj1" fmla="val 18920580"/>
                    <a:gd name="adj2" fmla="val 4577060"/>
                  </a:avLst>
                </a:prstGeom>
                <a:ln w="381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  <p:sp>
              <p:nvSpPr>
                <p:cNvPr id="10" name="TextBox 9"/>
                <p:cNvSpPr txBox="1"/>
                <p:nvPr/>
              </p:nvSpPr>
              <p:spPr>
                <a:xfrm>
                  <a:off x="7631821" y="3018170"/>
                  <a:ext cx="304892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AU" dirty="0" smtClean="0"/>
                    <a:t>X</a:t>
                  </a:r>
                  <a:endParaRPr lang="en-AU" dirty="0"/>
                </a:p>
              </p:txBody>
            </p:sp>
          </p:grpSp>
        </p:grpSp>
        <p:cxnSp>
          <p:nvCxnSpPr>
            <p:cNvPr id="24" name="Straight Arrow Connector 23"/>
            <p:cNvCxnSpPr/>
            <p:nvPr/>
          </p:nvCxnSpPr>
          <p:spPr>
            <a:xfrm rot="16200000" flipV="1">
              <a:off x="4979504" y="2231725"/>
              <a:ext cx="0" cy="1570383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5922" y="1698230"/>
            <a:ext cx="2015480" cy="1743153"/>
          </a:xfrm>
          <a:prstGeom prst="hexagon">
            <a:avLst>
              <a:gd name="adj" fmla="val 28836"/>
              <a:gd name="vf" fmla="val 115470"/>
            </a:avLst>
          </a:prstGeom>
        </p:spPr>
      </p:pic>
      <p:sp>
        <p:nvSpPr>
          <p:cNvPr id="23" name="Rectangle 22"/>
          <p:cNvSpPr/>
          <p:nvPr/>
        </p:nvSpPr>
        <p:spPr>
          <a:xfrm>
            <a:off x="783882" y="132915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dirty="0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rPr>
              <a:t>🐟</a:t>
            </a:r>
            <a:endParaRPr lang="en-AU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1.85185E-6 L -0.00034 -0.37253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3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" y="-1864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Shape 366"/>
          <p:cNvSpPr txBox="1">
            <a:spLocks noGrp="1"/>
          </p:cNvSpPr>
          <p:nvPr>
            <p:ph type="body" idx="1"/>
          </p:nvPr>
        </p:nvSpPr>
        <p:spPr>
          <a:xfrm>
            <a:off x="2200829" y="46529"/>
            <a:ext cx="6282300" cy="81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 smtClean="0"/>
              <a:t>Why can’t I make Circle easily? </a:t>
            </a:r>
            <a:endParaRPr dirty="0"/>
          </a:p>
        </p:txBody>
      </p:sp>
      <p:sp>
        <p:nvSpPr>
          <p:cNvPr id="367" name="Shape 36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2175" y="758857"/>
            <a:ext cx="7381875" cy="12668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11287" y="2025682"/>
            <a:ext cx="3671048" cy="310663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50"/>
          <a:stretch/>
        </p:blipFill>
        <p:spPr>
          <a:xfrm>
            <a:off x="425387" y="2002230"/>
            <a:ext cx="1295481" cy="1128638"/>
          </a:xfrm>
          <a:prstGeom prst="hexagon">
            <a:avLst>
              <a:gd name="adj" fmla="val 29132"/>
              <a:gd name="vf" fmla="val 115470"/>
            </a:avLst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48"/>
          <a:stretch/>
        </p:blipFill>
        <p:spPr>
          <a:xfrm>
            <a:off x="50670" y="746762"/>
            <a:ext cx="745620" cy="643890"/>
          </a:xfrm>
          <a:prstGeom prst="hexagon">
            <a:avLst>
              <a:gd name="adj" fmla="val 29142"/>
              <a:gd name="vf" fmla="val 115470"/>
            </a:avLst>
          </a:prstGeom>
        </p:spPr>
      </p:pic>
      <p:sp>
        <p:nvSpPr>
          <p:cNvPr id="8" name="Rectangle 7"/>
          <p:cNvSpPr/>
          <p:nvPr/>
        </p:nvSpPr>
        <p:spPr>
          <a:xfrm>
            <a:off x="674551" y="3237237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dirty="0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rPr>
              <a:t>🐟</a:t>
            </a:r>
            <a:endParaRPr lang="en-AU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3)">
                                      <p:cBhvr>
                                        <p:cTn id="12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Shape 379"/>
          <p:cNvSpPr/>
          <p:nvPr/>
        </p:nvSpPr>
        <p:spPr>
          <a:xfrm>
            <a:off x="886624" y="592195"/>
            <a:ext cx="2231321" cy="2514634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93" name="Shape 39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380" name="Shape 380"/>
          <p:cNvSpPr txBox="1">
            <a:spLocks noGrp="1"/>
          </p:cNvSpPr>
          <p:nvPr>
            <p:ph type="ctrTitle" idx="4294967295"/>
          </p:nvPr>
        </p:nvSpPr>
        <p:spPr>
          <a:xfrm>
            <a:off x="401982" y="3762920"/>
            <a:ext cx="2195962" cy="11604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 smtClean="0"/>
              <a:t>Add the </a:t>
            </a:r>
            <a:br>
              <a:rPr lang="en" sz="3200" dirty="0" smtClean="0"/>
            </a:br>
            <a:r>
              <a:rPr lang="en" sz="3200" dirty="0" smtClean="0"/>
              <a:t>layers</a:t>
            </a:r>
            <a:endParaRPr sz="32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62375" y="751386"/>
            <a:ext cx="4398309" cy="399877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62375" y="751386"/>
            <a:ext cx="4398309" cy="399877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62374" y="751386"/>
            <a:ext cx="4398309" cy="399877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62374" y="751386"/>
            <a:ext cx="4398309" cy="399909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353" t="8888" r="9425" b="2963"/>
          <a:stretch/>
        </p:blipFill>
        <p:spPr>
          <a:xfrm>
            <a:off x="3388520" y="718849"/>
            <a:ext cx="4364830" cy="4357975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Rectangle 6"/>
          <p:cNvSpPr/>
          <p:nvPr/>
        </p:nvSpPr>
        <p:spPr>
          <a:xfrm>
            <a:off x="7753350" y="718849"/>
            <a:ext cx="407333" cy="4357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6624" y="578747"/>
            <a:ext cx="2231321" cy="257584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8585" y="3273485"/>
            <a:ext cx="3090313" cy="42516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31770" y="4131944"/>
            <a:ext cx="659818" cy="571687"/>
          </a:xfrm>
          <a:prstGeom prst="hexagon">
            <a:avLst>
              <a:gd name="adj" fmla="val 28517"/>
              <a:gd name="vf" fmla="val 115470"/>
            </a:avLst>
          </a:prstGeom>
        </p:spPr>
      </p:pic>
      <p:sp>
        <p:nvSpPr>
          <p:cNvPr id="14" name="Rectangle 13"/>
          <p:cNvSpPr/>
          <p:nvPr/>
        </p:nvSpPr>
        <p:spPr>
          <a:xfrm>
            <a:off x="8483395" y="4703631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dirty="0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rPr>
              <a:t>🐟</a:t>
            </a:r>
            <a:endParaRPr lang="en-AU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1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26594" y="235870"/>
            <a:ext cx="5036344" cy="5029074"/>
          </a:xfrm>
          <a:prstGeom prst="rect">
            <a:avLst/>
          </a:prstGeom>
          <a:solidFill>
            <a:schemeClr val="bg1"/>
          </a:solidFill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1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3)">
                                      <p:cBhvr>
                                        <p:cTn id="31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Shape 41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415" name="Shape 415"/>
          <p:cNvSpPr txBox="1">
            <a:spLocks noGrp="1"/>
          </p:cNvSpPr>
          <p:nvPr>
            <p:ph type="title" idx="4294967295"/>
          </p:nvPr>
        </p:nvSpPr>
        <p:spPr>
          <a:xfrm>
            <a:off x="5456890" y="2604458"/>
            <a:ext cx="3079798" cy="107177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 smtClean="0">
                <a:solidFill>
                  <a:srgbClr val="5CFD0B"/>
                </a:solidFill>
              </a:rPr>
              <a:t>Lets make some maps</a:t>
            </a:r>
            <a:endParaRPr sz="3000" dirty="0">
              <a:solidFill>
                <a:srgbClr val="5CFD0B"/>
              </a:solidFill>
            </a:endParaRPr>
          </a:p>
        </p:txBody>
      </p:sp>
      <p:sp>
        <p:nvSpPr>
          <p:cNvPr id="7" name="Shape 415"/>
          <p:cNvSpPr txBox="1">
            <a:spLocks/>
          </p:cNvSpPr>
          <p:nvPr/>
        </p:nvSpPr>
        <p:spPr>
          <a:xfrm>
            <a:off x="6057381" y="1638874"/>
            <a:ext cx="2046424" cy="646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r>
              <a:rPr lang="en-AU" sz="3000" dirty="0" smtClean="0"/>
              <a:t>Thank you</a:t>
            </a:r>
            <a:endParaRPr lang="en-AU" sz="3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979" y="1900683"/>
            <a:ext cx="3379200" cy="3151111"/>
          </a:xfrm>
          <a:prstGeom prst="hexagon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78181" y="755399"/>
            <a:ext cx="2749826" cy="2277225"/>
          </a:xfrm>
          <a:prstGeom prst="hexagon">
            <a:avLst>
              <a:gd name="adj" fmla="val 25018"/>
              <a:gd name="vf" fmla="val 115470"/>
            </a:avLst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99537" y="590808"/>
            <a:ext cx="1376078" cy="1283196"/>
          </a:xfrm>
          <a:prstGeom prst="hexagon">
            <a:avLst>
              <a:gd name="adj" fmla="val 24879"/>
              <a:gd name="vf" fmla="val 115470"/>
            </a:avLst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14372" y="4203047"/>
            <a:ext cx="497205" cy="431661"/>
          </a:xfrm>
          <a:prstGeom prst="hexagon">
            <a:avLst>
              <a:gd name="adj" fmla="val 28830"/>
              <a:gd name="vf" fmla="val 115470"/>
            </a:avLst>
          </a:prstGeom>
        </p:spPr>
      </p:pic>
      <p:sp>
        <p:nvSpPr>
          <p:cNvPr id="10" name="Rectangle 9"/>
          <p:cNvSpPr/>
          <p:nvPr/>
        </p:nvSpPr>
        <p:spPr>
          <a:xfrm>
            <a:off x="496767" y="1174153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dirty="0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rPr>
              <a:t>🐟</a:t>
            </a:r>
            <a:endParaRPr lang="en-AU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91292" y="3052966"/>
            <a:ext cx="1680210" cy="1557917"/>
          </a:xfrm>
          <a:prstGeom prst="hexagon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5" grpId="0"/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20512" y="-296391"/>
            <a:ext cx="5638800" cy="1159800"/>
          </a:xfrm>
        </p:spPr>
        <p:txBody>
          <a:bodyPr/>
          <a:lstStyle/>
          <a:p>
            <a:r>
              <a:rPr lang="en-AU" dirty="0" smtClean="0"/>
              <a:t>Plan for today: 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55811" y="775663"/>
            <a:ext cx="6249451" cy="2048171"/>
          </a:xfrm>
        </p:spPr>
        <p:txBody>
          <a:bodyPr/>
          <a:lstStyle/>
          <a:p>
            <a:pPr marL="482600" indent="-342900">
              <a:buFont typeface="Arial" panose="020B0604020202020204" pitchFamily="34" charset="0"/>
              <a:buChar char="•"/>
            </a:pPr>
            <a:r>
              <a:rPr lang="en-AU" sz="2400" dirty="0" smtClean="0"/>
              <a:t>Learn to make a simple map in R.</a:t>
            </a:r>
          </a:p>
          <a:p>
            <a:pPr marL="482600" indent="-342900">
              <a:buFont typeface="Arial" panose="020B0604020202020204" pitchFamily="34" charset="0"/>
              <a:buChar char="•"/>
            </a:pPr>
            <a:endParaRPr lang="en-AU" sz="1050" dirty="0" smtClean="0"/>
          </a:p>
          <a:p>
            <a:pPr marL="482600" indent="-342900">
              <a:buFont typeface="Arial" panose="020B0604020202020204" pitchFamily="34" charset="0"/>
              <a:buChar char="•"/>
            </a:pPr>
            <a:r>
              <a:rPr lang="en-AU" sz="2400" dirty="0" smtClean="0"/>
              <a:t>Learn how to reproject data. </a:t>
            </a:r>
          </a:p>
          <a:p>
            <a:pPr marL="139700" indent="0"/>
            <a:endParaRPr lang="en-AU" sz="1050" dirty="0" smtClean="0"/>
          </a:p>
          <a:p>
            <a:pPr marL="482600" indent="-342900">
              <a:buFont typeface="Arial" panose="020B0604020202020204" pitchFamily="34" charset="0"/>
              <a:buChar char="•"/>
            </a:pPr>
            <a:r>
              <a:rPr lang="en-AU" sz="2400" dirty="0" smtClean="0"/>
              <a:t>Learn how to create and modify round Antarctic maps.</a:t>
            </a:r>
            <a:endParaRPr lang="en-AU" sz="240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533265" y="2134898"/>
            <a:ext cx="56388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3600"/>
              <a:buFont typeface="Nixie One"/>
              <a:buNone/>
              <a:defRPr sz="36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3600"/>
              <a:buFont typeface="Nixie One"/>
              <a:buNone/>
              <a:defRPr sz="36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3600"/>
              <a:buFont typeface="Nixie One"/>
              <a:buNone/>
              <a:defRPr sz="36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3600"/>
              <a:buFont typeface="Nixie One"/>
              <a:buNone/>
              <a:defRPr sz="36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3600"/>
              <a:buFont typeface="Nixie One"/>
              <a:buNone/>
              <a:defRPr sz="36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3600"/>
              <a:buFont typeface="Nixie One"/>
              <a:buNone/>
              <a:defRPr sz="36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3600"/>
              <a:buFont typeface="Nixie One"/>
              <a:buNone/>
              <a:defRPr sz="36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3600"/>
              <a:buFont typeface="Nixie One"/>
              <a:buNone/>
              <a:defRPr sz="36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3600"/>
              <a:buFont typeface="Nixie One"/>
              <a:buNone/>
              <a:defRPr sz="36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r>
              <a:rPr lang="en-AU" dirty="0" smtClean="0"/>
              <a:t>How? </a:t>
            </a:r>
            <a:endParaRPr lang="en-AU" dirty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2755810" y="3245036"/>
            <a:ext cx="6249451" cy="850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None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marR="0" lvl="1" indent="-3175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None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marR="0" lvl="2" indent="-3175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None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marR="0" lvl="3" indent="-3175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None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marR="0" lvl="4" indent="-3175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None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marR="0" lvl="5" indent="-3175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None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marR="0" lvl="6" indent="-3175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None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marR="0" lvl="7" indent="-3175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None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marR="0" lvl="8" indent="-3175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None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 marL="482600" indent="-342900">
              <a:buFont typeface="Arial" panose="020B0604020202020204" pitchFamily="34" charset="0"/>
              <a:buChar char="•"/>
            </a:pPr>
            <a:r>
              <a:rPr lang="en-AU" sz="2400" dirty="0" smtClean="0"/>
              <a:t>Work in pairs through the markdown at: </a:t>
            </a:r>
          </a:p>
          <a:p>
            <a:pPr marL="139700" indent="0"/>
            <a:r>
              <a:rPr lang="en-AU" sz="20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	github.com/Maschette/</a:t>
            </a:r>
            <a:r>
              <a:rPr lang="en-AU" sz="2000" dirty="0" err="1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Mapping_in_R</a:t>
            </a:r>
            <a:endParaRPr lang="en-AU" sz="20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3306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4" grpId="0"/>
      <p:bldP spid="5" grpId="0" build="p"/>
    </p:bldLst>
  </p:timing>
</p:sld>
</file>

<file path=ppt/theme/theme1.xml><?xml version="1.0" encoding="utf-8"?>
<a:theme xmlns:a="http://schemas.openxmlformats.org/drawingml/2006/main" name="Imogen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mogen" id="{646E056E-BEDF-481C-9027-D35C17B45997}" vid="{8609A819-BA5C-42D3-941D-9D4D3D6EC7DF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Imogen</Template>
  <TotalTime>645</TotalTime>
  <Words>340</Words>
  <Application>Microsoft Office PowerPoint</Application>
  <PresentationFormat>On-screen Show (16:9)</PresentationFormat>
  <Paragraphs>50</Paragraphs>
  <Slides>9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Helvetica Neue</vt:lpstr>
      <vt:lpstr>Muli</vt:lpstr>
      <vt:lpstr>Nixie One</vt:lpstr>
      <vt:lpstr>Imogen</vt:lpstr>
      <vt:lpstr>Making maps in R</vt:lpstr>
      <vt:lpstr>Hello!</vt:lpstr>
      <vt:lpstr>Projections! Making round things flat</vt:lpstr>
      <vt:lpstr>PowerPoint Presentation</vt:lpstr>
      <vt:lpstr>Making Polar maps sucks.</vt:lpstr>
      <vt:lpstr>PowerPoint Presentation</vt:lpstr>
      <vt:lpstr>Add the  layers</vt:lpstr>
      <vt:lpstr>Lets make some maps</vt:lpstr>
      <vt:lpstr>Plan for today: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Round peg in a square hole: making Southern Ocean maps</dc:title>
  <dc:creator>Dale Maschette</dc:creator>
  <cp:lastModifiedBy>Dale Maschette</cp:lastModifiedBy>
  <cp:revision>59</cp:revision>
  <dcterms:modified xsi:type="dcterms:W3CDTF">2019-10-01T04:57:24Z</dcterms:modified>
</cp:coreProperties>
</file>